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s/slide22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2" r:id="rId3"/>
    <p:sldId id="363" r:id="rId4"/>
    <p:sldId id="367" r:id="rId5"/>
    <p:sldId id="348" r:id="rId6"/>
    <p:sldId id="343" r:id="rId7"/>
    <p:sldId id="346" r:id="rId8"/>
    <p:sldId id="347" r:id="rId9"/>
    <p:sldId id="364" r:id="rId10"/>
    <p:sldId id="366" r:id="rId11"/>
    <p:sldId id="358" r:id="rId12"/>
    <p:sldId id="350" r:id="rId13"/>
    <p:sldId id="265" r:id="rId14"/>
    <p:sldId id="272" r:id="rId15"/>
    <p:sldId id="270" r:id="rId16"/>
    <p:sldId id="277" r:id="rId17"/>
    <p:sldId id="283" r:id="rId18"/>
    <p:sldId id="370" r:id="rId19"/>
    <p:sldId id="288" r:id="rId20"/>
    <p:sldId id="274" r:id="rId21"/>
    <p:sldId id="322" r:id="rId22"/>
    <p:sldId id="368" r:id="rId23"/>
    <p:sldId id="321" r:id="rId24"/>
    <p:sldId id="285" r:id="rId25"/>
    <p:sldId id="287" r:id="rId26"/>
    <p:sldId id="268" r:id="rId27"/>
    <p:sldId id="312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Pablo Hinojosa" initials="P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scaleToFitPaper="1" frameSlides="1"/>
  <p:showPr showNarration="1" useTimings="0">
    <p:present/>
    <p:sldAll/>
    <p:penClr>
      <a:schemeClr val="tx1"/>
    </p:penClr>
  </p:showPr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6057" autoAdjust="0"/>
    <p:restoredTop sz="74708" autoAdjust="0"/>
  </p:normalViewPr>
  <p:slideViewPr>
    <p:cSldViewPr snapToGrid="0" snapToObjects="1">
      <p:cViewPr>
        <p:scale>
          <a:sx n="100" d="100"/>
          <a:sy n="100" d="100"/>
        </p:scale>
        <p:origin x="-4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338C5-D74F-B24A-BD2B-4CE36A6EF092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26F9E-21D4-C94A-84B4-0E3BB506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A98F-1C87-AC44-878F-3C6CCBC7BB88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8E122-7B75-9A47-BAD3-B66E7FAFD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599540-2DF4-2140-BE89-8A5530DBFA8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E3BB0-D3BF-234C-85EB-C8973BC1A519}" type="slidenum">
              <a:rPr lang="en-US" smtClean="0">
                <a:ea typeface="Arial" charset="0"/>
                <a:cs typeface="Arial" charset="0"/>
              </a:rPr>
              <a:pPr/>
              <a:t>4</a:t>
            </a:fld>
            <a:endParaRPr lang="en-US" smtClean="0"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DF9E68-CA68-E34A-8A2E-2C5281619934}" type="slidenum">
              <a:rPr lang="en-GB" altLang="ja-JP"/>
              <a:pPr/>
              <a:t>5</a:t>
            </a:fld>
            <a:endParaRPr lang="en-GB" altLang="ja-JP"/>
          </a:p>
        </p:txBody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AU" altLang="ja-JP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AU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AFC4A-D2D1-2B40-81FC-FE94E20414AA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8D3A7-4DCF-D74E-BA88-D11AA855BECA}" type="slidenum">
              <a:rPr lang="en-US"/>
              <a:pPr/>
              <a:t>12</a:t>
            </a:fld>
            <a:endParaRPr lang="en-US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63" tIns="46982" rIns="93963" bIns="46982" anchor="b">
            <a:prstTxWarp prst="textNoShape">
              <a:avLst/>
            </a:prstTxWarp>
          </a:bodyPr>
          <a:lstStyle/>
          <a:p>
            <a:pPr algn="r" defTabSz="920750"/>
            <a:fld id="{247821C7-4639-9E44-A325-AA098CDBA553}" type="slidenum">
              <a:rPr lang="en-GB" sz="1200"/>
              <a:pPr algn="r" defTabSz="920750"/>
              <a:t>12</a:t>
            </a:fld>
            <a:endParaRPr lang="en-GB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0412" cy="3427412"/>
          </a:xfrm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4135"/>
            <a:ext cx="503219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63" tIns="46982" rIns="93963" bIns="46982"/>
          <a:lstStyle/>
          <a:p>
            <a:pPr eaLnBrk="1" hangingPunct="1"/>
            <a:endParaRPr lang="en-GB" dirty="0" smtClean="0"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apnic.net/whoi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pnic.net/invalidconta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helpdesk" TargetMode="External"/><Relationship Id="rId4" Type="http://schemas.openxmlformats.org/officeDocument/2006/relationships/hyperlink" Target="http://www.apnic.net/abuse" TargetMode="External"/><Relationship Id="rId5" Type="http://schemas.openxmlformats.org/officeDocument/2006/relationships/hyperlink" Target="http://www.apnic.net/invalidcontac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meetings.apnic.net/31/remot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Handling Network Abuse Reports at APNIC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 November 2010</a:t>
            </a:r>
          </a:p>
          <a:p>
            <a:r>
              <a:rPr lang="en-US" dirty="0" smtClean="0"/>
              <a:t>APT </a:t>
            </a:r>
            <a:r>
              <a:rPr lang="en-US" dirty="0" err="1" smtClean="0"/>
              <a:t>Cybersecurity</a:t>
            </a:r>
            <a:r>
              <a:rPr lang="en-US" dirty="0" smtClean="0"/>
              <a:t> Forum, Sydney</a:t>
            </a:r>
          </a:p>
          <a:p>
            <a:endParaRPr lang="en-US" sz="2400" dirty="0" smtClean="0"/>
          </a:p>
          <a:p>
            <a:r>
              <a:rPr lang="en-US" sz="2400" dirty="0" smtClean="0"/>
              <a:t>George </a:t>
            </a:r>
            <a:r>
              <a:rPr lang="en-US" sz="2400" dirty="0" err="1" smtClean="0"/>
              <a:t>Kuo</a:t>
            </a:r>
            <a:endParaRPr lang="en-US" sz="2400" dirty="0" smtClean="0"/>
          </a:p>
          <a:p>
            <a:r>
              <a:rPr lang="en-US" sz="2400" dirty="0" smtClean="0"/>
              <a:t>Member Services Manager, APNIC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Policy Development Process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5262563" y="3298825"/>
            <a:ext cx="804862" cy="417513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3870325" y="4691063"/>
            <a:ext cx="1531938" cy="1587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 rot="5400000" flipH="1" flipV="1">
            <a:off x="3301206" y="3147219"/>
            <a:ext cx="417513" cy="720725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660775" y="2324100"/>
            <a:ext cx="1849438" cy="11303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OPEN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122863" y="3716338"/>
            <a:ext cx="1887537" cy="115252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TRANSPARENT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198688" y="3716338"/>
            <a:ext cx="1900237" cy="116046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b="1"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BOTTOM UP</a:t>
            </a:r>
          </a:p>
        </p:txBody>
      </p:sp>
      <p:pic>
        <p:nvPicPr>
          <p:cNvPr id="11" name="Picture 24" descr="APNIC_communit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323" y="3438005"/>
            <a:ext cx="1005281" cy="113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rc 21"/>
          <p:cNvSpPr>
            <a:spLocks/>
          </p:cNvSpPr>
          <p:nvPr/>
        </p:nvSpPr>
        <p:spPr bwMode="auto">
          <a:xfrm rot="15120920">
            <a:off x="1264444" y="3405982"/>
            <a:ext cx="1524000" cy="1109662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 type="none" w="sm" len="sm"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Arc 17"/>
          <p:cNvSpPr>
            <a:spLocks/>
          </p:cNvSpPr>
          <p:nvPr/>
        </p:nvSpPr>
        <p:spPr bwMode="auto">
          <a:xfrm rot="643904">
            <a:off x="5213350" y="2032000"/>
            <a:ext cx="1927225" cy="1030288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 type="none" w="sm" len="sm"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" name="Arc 18"/>
          <p:cNvSpPr>
            <a:spLocks/>
          </p:cNvSpPr>
          <p:nvPr/>
        </p:nvSpPr>
        <p:spPr bwMode="auto">
          <a:xfrm rot="4242294">
            <a:off x="6600255" y="3571303"/>
            <a:ext cx="1286136" cy="1136650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 type="none" w="sm" len="sm"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 rot="18892894">
            <a:off x="2175669" y="1878807"/>
            <a:ext cx="1857375" cy="1322387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 type="none" w="sm" len="sm"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184402" y="4876800"/>
            <a:ext cx="1592263" cy="4318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Implement</a:t>
            </a:r>
            <a:endParaRPr lang="en-GB" sz="1600" b="1" dirty="0">
              <a:solidFill>
                <a:srgbClr val="FFFFFE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3859739" y="1662113"/>
            <a:ext cx="1363663" cy="4318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Need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6477000" y="2794000"/>
            <a:ext cx="1600200" cy="56515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Discuss</a:t>
            </a:r>
            <a:endParaRPr lang="en-GB" sz="1600" b="1" dirty="0">
              <a:solidFill>
                <a:srgbClr val="FFFFFE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6477000" y="4845050"/>
            <a:ext cx="1544638" cy="56515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Consensus</a:t>
            </a:r>
            <a:endParaRPr lang="en-GB" sz="1600" b="1" dirty="0">
              <a:solidFill>
                <a:srgbClr val="FFFFFE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066800" y="2800914"/>
            <a:ext cx="1600200" cy="4318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Evaluate</a:t>
            </a:r>
            <a:endParaRPr lang="en-GB" sz="1600" b="1" dirty="0">
              <a:solidFill>
                <a:srgbClr val="FFFFFE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808359" y="1662113"/>
            <a:ext cx="28225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ja-JP" sz="1800" dirty="0">
                <a:solidFill>
                  <a:schemeClr val="tx2"/>
                </a:solidFill>
              </a:rPr>
              <a:t>Anyone can participate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639726" y="5681138"/>
            <a:ext cx="4233863" cy="495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800" dirty="0">
                <a:solidFill>
                  <a:schemeClr val="tx2"/>
                </a:solidFill>
              </a:rPr>
              <a:t>All decisions &amp; policies are documented &amp; available</a:t>
            </a:r>
            <a:endParaRPr lang="en-GB" altLang="ja-JP" sz="1800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59329" y="5637724"/>
            <a:ext cx="4038600" cy="587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800" dirty="0">
                <a:solidFill>
                  <a:schemeClr val="tx2"/>
                </a:solidFill>
              </a:rPr>
              <a:t>Internet community proposes </a:t>
            </a:r>
            <a:br>
              <a:rPr lang="en-US" altLang="ja-JP" sz="1800" dirty="0">
                <a:solidFill>
                  <a:schemeClr val="tx2"/>
                </a:solidFill>
              </a:rPr>
            </a:br>
            <a:r>
              <a:rPr lang="en-US" altLang="ja-JP" sz="1800" dirty="0">
                <a:solidFill>
                  <a:schemeClr val="tx2"/>
                </a:solidFill>
              </a:rPr>
              <a:t>and approves policy</a:t>
            </a:r>
            <a:endParaRPr lang="en-GB" altLang="ja-JP" sz="1800" dirty="0">
              <a:solidFill>
                <a:schemeClr val="tx2"/>
              </a:solidFill>
            </a:endParaRPr>
          </a:p>
        </p:txBody>
      </p:sp>
      <p:sp>
        <p:nvSpPr>
          <p:cNvPr id="32" name="Arc 21"/>
          <p:cNvSpPr>
            <a:spLocks/>
          </p:cNvSpPr>
          <p:nvPr/>
        </p:nvSpPr>
        <p:spPr bwMode="auto">
          <a:xfrm rot="9836027">
            <a:off x="3499720" y="5447681"/>
            <a:ext cx="2294360" cy="1109662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 type="none" w="sm" len="sm"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25" grpId="1"/>
      <p:bldP spid="28" grpId="0"/>
      <p:bldP spid="28" grpId="1"/>
      <p:bldP spid="30" grpId="0"/>
      <p:bldP spid="30" grpId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IP Addresses Delegated?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Internet resources management policies</a:t>
            </a:r>
          </a:p>
          <a:p>
            <a:pPr marL="914400" lvl="1" indent="-514350"/>
            <a:r>
              <a:rPr lang="en-US" dirty="0" smtClean="0"/>
              <a:t>Criteria for obtaining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APNIC to register the delegation in Whois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APNIC Members are responsible for further distribution and registration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065963" y="4372504"/>
            <a:ext cx="612775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200"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ea typeface="ＭＳ Ｐゴシック" charset="-128"/>
                <a:cs typeface="ＭＳ Ｐゴシック" charset="-128"/>
              </a:rPr>
              <a:t>How IP Addresses are </a:t>
            </a:r>
            <a:r>
              <a:rPr lang="en-AU" sz="3600" dirty="0" smtClean="0">
                <a:ea typeface="ＭＳ Ｐゴシック" charset="-128"/>
                <a:cs typeface="ＭＳ Ｐゴシック" charset="-128"/>
              </a:rPr>
              <a:t>Delegated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08414" name="Text Box 62"/>
          <p:cNvSpPr txBox="1">
            <a:spLocks noChangeArrowheads="1"/>
          </p:cNvSpPr>
          <p:nvPr/>
        </p:nvSpPr>
        <p:spPr bwMode="auto">
          <a:xfrm>
            <a:off x="1283381" y="1376711"/>
            <a:ext cx="251936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APNIC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>Delegates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chemeClr val="tx2"/>
                </a:solidFill>
                <a:latin typeface="Arial" charset="0"/>
              </a:rPr>
            </a:br>
            <a:r>
              <a:rPr lang="en-US" sz="1800" dirty="0">
                <a:solidFill>
                  <a:schemeClr val="tx2"/>
                </a:solidFill>
                <a:latin typeface="Arial" charset="0"/>
              </a:rPr>
              <a:t>to APNIC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Member</a:t>
            </a:r>
            <a:endParaRPr lang="en-US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08415" name="Text Box 63"/>
          <p:cNvSpPr txBox="1">
            <a:spLocks noChangeArrowheads="1"/>
          </p:cNvSpPr>
          <p:nvPr/>
        </p:nvSpPr>
        <p:spPr bwMode="auto">
          <a:xfrm>
            <a:off x="1412135" y="2735779"/>
            <a:ext cx="206216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Member (ISP)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08416" name="Text Box 64"/>
          <p:cNvSpPr txBox="1">
            <a:spLocks noChangeArrowheads="1"/>
          </p:cNvSpPr>
          <p:nvPr/>
        </p:nvSpPr>
        <p:spPr bwMode="auto">
          <a:xfrm>
            <a:off x="915042" y="5742629"/>
            <a:ext cx="34210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Customer / End User</a:t>
            </a:r>
            <a:endParaRPr lang="en-US" dirty="0">
              <a:latin typeface="Arial" charset="0"/>
            </a:endParaRPr>
          </a:p>
        </p:txBody>
      </p:sp>
      <p:sp>
        <p:nvSpPr>
          <p:cNvPr id="4708417" name="Line 65"/>
          <p:cNvSpPr>
            <a:spLocks noChangeShapeType="1"/>
          </p:cNvSpPr>
          <p:nvPr/>
        </p:nvSpPr>
        <p:spPr bwMode="auto">
          <a:xfrm>
            <a:off x="2578251" y="2313347"/>
            <a:ext cx="0" cy="351310"/>
          </a:xfrm>
          <a:prstGeom prst="line">
            <a:avLst/>
          </a:prstGeom>
          <a:noFill/>
          <a:ln w="50800">
            <a:solidFill>
              <a:srgbClr val="1C8C98"/>
            </a:solidFill>
            <a:round/>
            <a:headEnd/>
            <a:tailEnd type="stealth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708418" name="Line 66"/>
          <p:cNvSpPr>
            <a:spLocks noChangeShapeType="1"/>
          </p:cNvSpPr>
          <p:nvPr/>
        </p:nvSpPr>
        <p:spPr bwMode="auto">
          <a:xfrm>
            <a:off x="3560914" y="3600496"/>
            <a:ext cx="0" cy="2159068"/>
          </a:xfrm>
          <a:prstGeom prst="line">
            <a:avLst/>
          </a:prstGeom>
          <a:noFill/>
          <a:ln w="50800">
            <a:solidFill>
              <a:srgbClr val="1C8C98"/>
            </a:solidFill>
            <a:round/>
            <a:headEnd/>
            <a:tailEnd type="stealth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708419" name="Line 67"/>
          <p:cNvSpPr>
            <a:spLocks noChangeShapeType="1"/>
          </p:cNvSpPr>
          <p:nvPr/>
        </p:nvSpPr>
        <p:spPr bwMode="auto">
          <a:xfrm>
            <a:off x="1892450" y="4580298"/>
            <a:ext cx="1586" cy="1179266"/>
          </a:xfrm>
          <a:prstGeom prst="line">
            <a:avLst/>
          </a:prstGeom>
          <a:noFill/>
          <a:ln w="50800">
            <a:solidFill>
              <a:srgbClr val="1C8C98"/>
            </a:solidFill>
            <a:round/>
            <a:headEnd/>
            <a:tailEnd type="stealth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708421" name="Text Box 69"/>
          <p:cNvSpPr txBox="1">
            <a:spLocks noChangeArrowheads="1"/>
          </p:cNvSpPr>
          <p:nvPr/>
        </p:nvSpPr>
        <p:spPr bwMode="auto">
          <a:xfrm>
            <a:off x="1110297" y="3490424"/>
            <a:ext cx="3048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>Delegates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 to customers</a:t>
            </a:r>
            <a:endParaRPr lang="en-US" sz="1800" dirty="0">
              <a:latin typeface="Arial" charset="0"/>
            </a:endParaRPr>
          </a:p>
        </p:txBody>
      </p:sp>
      <p:sp>
        <p:nvSpPr>
          <p:cNvPr id="4708422" name="Text Box 70"/>
          <p:cNvSpPr txBox="1">
            <a:spLocks noChangeArrowheads="1"/>
          </p:cNvSpPr>
          <p:nvPr/>
        </p:nvSpPr>
        <p:spPr bwMode="auto">
          <a:xfrm>
            <a:off x="1160553" y="4129027"/>
            <a:ext cx="25193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ISP customer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08423" name="Line 71"/>
          <p:cNvSpPr>
            <a:spLocks noChangeShapeType="1"/>
          </p:cNvSpPr>
          <p:nvPr/>
        </p:nvSpPr>
        <p:spPr bwMode="auto">
          <a:xfrm flipH="1">
            <a:off x="1892450" y="3600495"/>
            <a:ext cx="0" cy="519068"/>
          </a:xfrm>
          <a:prstGeom prst="line">
            <a:avLst/>
          </a:prstGeom>
          <a:noFill/>
          <a:ln w="50800">
            <a:solidFill>
              <a:srgbClr val="1C8C98"/>
            </a:solidFill>
            <a:round/>
            <a:headEnd/>
            <a:tailEnd type="stealth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867722" y="1267713"/>
            <a:ext cx="5243153" cy="982173"/>
            <a:chOff x="2290" y="843"/>
            <a:chExt cx="3475" cy="640"/>
          </a:xfrm>
        </p:grpSpPr>
        <p:sp>
          <p:nvSpPr>
            <p:cNvPr id="40004" name="Rectangle 5"/>
            <p:cNvSpPr>
              <a:spLocks noChangeArrowheads="1"/>
            </p:cNvSpPr>
            <p:nvPr/>
          </p:nvSpPr>
          <p:spPr bwMode="auto">
            <a:xfrm>
              <a:off x="2290" y="1030"/>
              <a:ext cx="3175" cy="450"/>
            </a:xfrm>
            <a:prstGeom prst="rect">
              <a:avLst/>
            </a:prstGeom>
            <a:gradFill rotWithShape="0">
              <a:gsLst>
                <a:gs pos="0">
                  <a:srgbClr val="6B9CB6"/>
                </a:gs>
                <a:gs pos="100000">
                  <a:srgbClr val="154F87"/>
                </a:gs>
              </a:gsLst>
              <a:lin ang="5400000" scaled="1"/>
            </a:gradFill>
            <a:ln w="28575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720" name="Text Box 6"/>
            <p:cNvSpPr txBox="1">
              <a:spLocks noChangeArrowheads="1"/>
            </p:cNvSpPr>
            <p:nvPr/>
          </p:nvSpPr>
          <p:spPr bwMode="auto">
            <a:xfrm>
              <a:off x="5088" y="1010"/>
              <a:ext cx="384" cy="2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b="1" dirty="0">
                  <a:solidFill>
                    <a:schemeClr val="bg1"/>
                  </a:solidFill>
                  <a:latin typeface="Arial" charset="0"/>
                </a:rPr>
                <a:t>/8</a:t>
              </a:r>
            </a:p>
          </p:txBody>
        </p:sp>
        <p:sp>
          <p:nvSpPr>
            <p:cNvPr id="70721" name="Text Box 7"/>
            <p:cNvSpPr txBox="1">
              <a:spLocks noChangeArrowheads="1"/>
            </p:cNvSpPr>
            <p:nvPr/>
          </p:nvSpPr>
          <p:spPr bwMode="auto">
            <a:xfrm>
              <a:off x="4517" y="843"/>
              <a:ext cx="1248" cy="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tx2"/>
                  </a:solidFill>
                  <a:latin typeface="Arial" charset="0"/>
                </a:rPr>
                <a:t>APNIC Allocation</a:t>
              </a:r>
            </a:p>
          </p:txBody>
        </p:sp>
        <p:sp>
          <p:nvSpPr>
            <p:cNvPr id="70722" name="Rectangle 8"/>
            <p:cNvSpPr>
              <a:spLocks noChangeArrowheads="1"/>
            </p:cNvSpPr>
            <p:nvPr/>
          </p:nvSpPr>
          <p:spPr bwMode="auto">
            <a:xfrm>
              <a:off x="3794" y="1026"/>
              <a:ext cx="129" cy="457"/>
            </a:xfrm>
            <a:prstGeom prst="rect">
              <a:avLst/>
            </a:prstGeom>
            <a:gradFill rotWithShape="0">
              <a:gsLst>
                <a:gs pos="0">
                  <a:srgbClr val="8DB8AA"/>
                </a:gs>
                <a:gs pos="100000">
                  <a:srgbClr val="288572"/>
                </a:gs>
              </a:gsLst>
              <a:lin ang="5400000" scaled="1"/>
            </a:gradFill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987267" y="2245283"/>
            <a:ext cx="2646473" cy="419373"/>
            <a:chOff x="2986" y="1480"/>
            <a:chExt cx="1862" cy="608"/>
          </a:xfrm>
        </p:grpSpPr>
        <p:sp>
          <p:nvSpPr>
            <p:cNvPr id="77885" name="Line 11"/>
            <p:cNvSpPr>
              <a:spLocks noChangeShapeType="1"/>
            </p:cNvSpPr>
            <p:nvPr/>
          </p:nvSpPr>
          <p:spPr bwMode="auto">
            <a:xfrm flipH="1">
              <a:off x="2986" y="1486"/>
              <a:ext cx="807" cy="602"/>
            </a:xfrm>
            <a:prstGeom prst="line">
              <a:avLst/>
            </a:prstGeom>
            <a:noFill/>
            <a:ln w="28575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886" name="Line 12"/>
            <p:cNvSpPr>
              <a:spLocks noChangeShapeType="1"/>
            </p:cNvSpPr>
            <p:nvPr/>
          </p:nvSpPr>
          <p:spPr bwMode="auto">
            <a:xfrm>
              <a:off x="3923" y="1480"/>
              <a:ext cx="925" cy="608"/>
            </a:xfrm>
            <a:prstGeom prst="line">
              <a:avLst/>
            </a:prstGeom>
            <a:noFill/>
            <a:ln w="28575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9999" name="Rectangle 13"/>
          <p:cNvSpPr>
            <a:spLocks noChangeArrowheads="1"/>
          </p:cNvSpPr>
          <p:nvPr/>
        </p:nvSpPr>
        <p:spPr bwMode="auto">
          <a:xfrm>
            <a:off x="4952565" y="2664656"/>
            <a:ext cx="2806406" cy="392869"/>
          </a:xfrm>
          <a:prstGeom prst="rect">
            <a:avLst/>
          </a:prstGeom>
          <a:gradFill rotWithShape="0">
            <a:gsLst>
              <a:gs pos="0">
                <a:srgbClr val="8DB8AA"/>
              </a:gs>
              <a:gs pos="100000">
                <a:srgbClr val="288572"/>
              </a:gs>
            </a:gsLst>
            <a:lin ang="5400000" scaled="1"/>
          </a:gradFill>
          <a:ln w="2857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715" name="Text Box 14"/>
          <p:cNvSpPr txBox="1">
            <a:spLocks noChangeArrowheads="1"/>
          </p:cNvSpPr>
          <p:nvPr/>
        </p:nvSpPr>
        <p:spPr bwMode="auto">
          <a:xfrm>
            <a:off x="7170531" y="2640101"/>
            <a:ext cx="583914" cy="4312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Arial" charset="0"/>
              </a:rPr>
              <a:t>/22</a:t>
            </a:r>
          </a:p>
        </p:txBody>
      </p:sp>
      <p:sp>
        <p:nvSpPr>
          <p:cNvPr id="70716" name="Text Box 15"/>
          <p:cNvSpPr txBox="1">
            <a:spLocks noChangeArrowheads="1"/>
          </p:cNvSpPr>
          <p:nvPr/>
        </p:nvSpPr>
        <p:spPr bwMode="auto">
          <a:xfrm>
            <a:off x="7881731" y="2571707"/>
            <a:ext cx="1984099" cy="5846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Member Allocation</a:t>
            </a:r>
            <a:endParaRPr lang="en-US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991" name="Rectangle 17"/>
          <p:cNvSpPr>
            <a:spLocks noChangeArrowheads="1"/>
          </p:cNvSpPr>
          <p:nvPr/>
        </p:nvSpPr>
        <p:spPr bwMode="auto">
          <a:xfrm>
            <a:off x="4708129" y="4246259"/>
            <a:ext cx="884479" cy="334038"/>
          </a:xfrm>
          <a:prstGeom prst="rect">
            <a:avLst/>
          </a:prstGeom>
          <a:gradFill rotWithShape="0">
            <a:gsLst>
              <a:gs pos="0">
                <a:srgbClr val="8B7290"/>
              </a:gs>
              <a:gs pos="100000">
                <a:srgbClr val="4C2A59"/>
              </a:gs>
            </a:gsLst>
            <a:lin ang="5400000" scaled="1"/>
          </a:gradFill>
          <a:ln w="2857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707" name="Text Box 18"/>
          <p:cNvSpPr txBox="1">
            <a:spLocks noChangeArrowheads="1"/>
          </p:cNvSpPr>
          <p:nvPr/>
        </p:nvSpPr>
        <p:spPr bwMode="auto">
          <a:xfrm>
            <a:off x="5524373" y="4141927"/>
            <a:ext cx="1723755" cy="5853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Sub-</a:t>
            </a:r>
            <a:br>
              <a:rPr lang="en-US" sz="16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Allocation</a:t>
            </a:r>
            <a:endParaRPr lang="en-US" sz="1800" dirty="0">
              <a:latin typeface="Arial" charset="0"/>
            </a:endParaRPr>
          </a:p>
        </p:txBody>
      </p:sp>
      <p:sp>
        <p:nvSpPr>
          <p:cNvPr id="70708" name="Text Box 19"/>
          <p:cNvSpPr txBox="1">
            <a:spLocks noChangeArrowheads="1"/>
          </p:cNvSpPr>
          <p:nvPr/>
        </p:nvSpPr>
        <p:spPr bwMode="auto">
          <a:xfrm>
            <a:off x="5143588" y="4243195"/>
            <a:ext cx="590657" cy="3999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/24</a:t>
            </a:r>
          </a:p>
        </p:txBody>
      </p:sp>
      <p:sp>
        <p:nvSpPr>
          <p:cNvPr id="70709" name="Rectangle 20"/>
          <p:cNvSpPr>
            <a:spLocks noChangeArrowheads="1"/>
          </p:cNvSpPr>
          <p:nvPr/>
        </p:nvSpPr>
        <p:spPr bwMode="auto">
          <a:xfrm>
            <a:off x="4953698" y="2661585"/>
            <a:ext cx="520918" cy="392816"/>
          </a:xfrm>
          <a:prstGeom prst="rect">
            <a:avLst/>
          </a:prstGeom>
          <a:gradFill rotWithShape="0">
            <a:gsLst>
              <a:gs pos="0">
                <a:srgbClr val="8B7290"/>
              </a:gs>
              <a:gs pos="100000">
                <a:srgbClr val="4C2A59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703609" y="3029309"/>
            <a:ext cx="893520" cy="1223080"/>
            <a:chOff x="2844" y="2334"/>
            <a:chExt cx="593" cy="464"/>
          </a:xfrm>
        </p:grpSpPr>
        <p:sp>
          <p:nvSpPr>
            <p:cNvPr id="77879" name="Line 22"/>
            <p:cNvSpPr>
              <a:spLocks noChangeShapeType="1"/>
            </p:cNvSpPr>
            <p:nvPr/>
          </p:nvSpPr>
          <p:spPr bwMode="auto">
            <a:xfrm flipH="1">
              <a:off x="2844" y="2334"/>
              <a:ext cx="189" cy="464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880" name="Line 23"/>
            <p:cNvSpPr>
              <a:spLocks noChangeShapeType="1"/>
            </p:cNvSpPr>
            <p:nvPr/>
          </p:nvSpPr>
          <p:spPr bwMode="auto">
            <a:xfrm>
              <a:off x="3350" y="2348"/>
              <a:ext cx="87" cy="446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416933" y="4261804"/>
            <a:ext cx="1113510" cy="1849246"/>
            <a:chOff x="2654" y="2794"/>
            <a:chExt cx="738" cy="1205"/>
          </a:xfrm>
        </p:grpSpPr>
        <p:sp>
          <p:nvSpPr>
            <p:cNvPr id="39989" name="Rectangle 26"/>
            <p:cNvSpPr>
              <a:spLocks noChangeArrowheads="1"/>
            </p:cNvSpPr>
            <p:nvPr/>
          </p:nvSpPr>
          <p:spPr bwMode="auto">
            <a:xfrm>
              <a:off x="3044" y="3795"/>
              <a:ext cx="311" cy="192"/>
            </a:xfrm>
            <a:prstGeom prst="rect">
              <a:avLst/>
            </a:prstGeom>
            <a:gradFill rotWithShape="0">
              <a:gsLst>
                <a:gs pos="0">
                  <a:srgbClr val="D5A770"/>
                </a:gs>
                <a:gs pos="100000">
                  <a:srgbClr val="B66926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5" name="Text Box 27"/>
            <p:cNvSpPr txBox="1">
              <a:spLocks noChangeArrowheads="1"/>
            </p:cNvSpPr>
            <p:nvPr/>
          </p:nvSpPr>
          <p:spPr bwMode="auto">
            <a:xfrm>
              <a:off x="3053" y="3788"/>
              <a:ext cx="339" cy="2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/26</a:t>
              </a:r>
            </a:p>
          </p:txBody>
        </p:sp>
        <p:sp>
          <p:nvSpPr>
            <p:cNvPr id="39987" name="Rectangle 29"/>
            <p:cNvSpPr>
              <a:spLocks noChangeArrowheads="1"/>
            </p:cNvSpPr>
            <p:nvPr/>
          </p:nvSpPr>
          <p:spPr bwMode="auto">
            <a:xfrm>
              <a:off x="2687" y="3792"/>
              <a:ext cx="261" cy="192"/>
            </a:xfrm>
            <a:prstGeom prst="rect">
              <a:avLst/>
            </a:prstGeom>
            <a:gradFill rotWithShape="0">
              <a:gsLst>
                <a:gs pos="0">
                  <a:srgbClr val="D5A770"/>
                </a:gs>
                <a:gs pos="100000">
                  <a:srgbClr val="B66926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7" name="Text Box 30"/>
            <p:cNvSpPr txBox="1">
              <a:spLocks noChangeArrowheads="1"/>
            </p:cNvSpPr>
            <p:nvPr/>
          </p:nvSpPr>
          <p:spPr bwMode="auto">
            <a:xfrm>
              <a:off x="2654" y="3785"/>
              <a:ext cx="378" cy="2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  <a:latin typeface="Arial" charset="0"/>
                </a:rPr>
                <a:t>/27</a:t>
              </a:r>
            </a:p>
          </p:txBody>
        </p: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688" y="3002"/>
              <a:ext cx="320" cy="809"/>
              <a:chOff x="2688" y="3002"/>
              <a:chExt cx="320" cy="809"/>
            </a:xfrm>
          </p:grpSpPr>
          <p:sp>
            <p:nvSpPr>
              <p:cNvPr id="77872" name="Line 34"/>
              <p:cNvSpPr>
                <a:spLocks noChangeShapeType="1"/>
              </p:cNvSpPr>
              <p:nvPr/>
            </p:nvSpPr>
            <p:spPr bwMode="auto">
              <a:xfrm flipH="1">
                <a:off x="2688" y="3006"/>
                <a:ext cx="273" cy="800"/>
              </a:xfrm>
              <a:prstGeom prst="line">
                <a:avLst/>
              </a:prstGeom>
              <a:noFill/>
              <a:ln w="19050">
                <a:solidFill>
                  <a:srgbClr val="B1B3B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873" name="Line 35"/>
              <p:cNvSpPr>
                <a:spLocks noChangeShapeType="1"/>
              </p:cNvSpPr>
              <p:nvPr/>
            </p:nvSpPr>
            <p:spPr bwMode="auto">
              <a:xfrm flipH="1">
                <a:off x="2945" y="3002"/>
                <a:ext cx="63" cy="809"/>
              </a:xfrm>
              <a:prstGeom prst="line">
                <a:avLst/>
              </a:prstGeom>
              <a:noFill/>
              <a:ln w="19050">
                <a:solidFill>
                  <a:srgbClr val="B1B3B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044" y="2989"/>
              <a:ext cx="308" cy="825"/>
              <a:chOff x="3044" y="2989"/>
              <a:chExt cx="308" cy="825"/>
            </a:xfrm>
          </p:grpSpPr>
          <p:sp>
            <p:nvSpPr>
              <p:cNvPr id="77870" name="Line 37"/>
              <p:cNvSpPr>
                <a:spLocks noChangeShapeType="1"/>
              </p:cNvSpPr>
              <p:nvPr/>
            </p:nvSpPr>
            <p:spPr bwMode="auto">
              <a:xfrm flipH="1">
                <a:off x="3044" y="3014"/>
                <a:ext cx="30" cy="800"/>
              </a:xfrm>
              <a:prstGeom prst="line">
                <a:avLst/>
              </a:prstGeom>
              <a:noFill/>
              <a:ln w="19050">
                <a:solidFill>
                  <a:srgbClr val="B1B3B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871" name="Line 38"/>
              <p:cNvSpPr>
                <a:spLocks noChangeShapeType="1"/>
              </p:cNvSpPr>
              <p:nvPr/>
            </p:nvSpPr>
            <p:spPr bwMode="auto">
              <a:xfrm>
                <a:off x="3115" y="2989"/>
                <a:ext cx="237" cy="818"/>
              </a:xfrm>
              <a:prstGeom prst="line">
                <a:avLst/>
              </a:prstGeom>
              <a:noFill/>
              <a:ln w="19050">
                <a:solidFill>
                  <a:srgbClr val="B1B3B3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70700" name="Rectangle 31"/>
            <p:cNvSpPr>
              <a:spLocks noChangeArrowheads="1"/>
            </p:cNvSpPr>
            <p:nvPr/>
          </p:nvSpPr>
          <p:spPr bwMode="auto">
            <a:xfrm>
              <a:off x="2962" y="2795"/>
              <a:ext cx="47" cy="218"/>
            </a:xfrm>
            <a:prstGeom prst="rect">
              <a:avLst/>
            </a:prstGeom>
            <a:gradFill rotWithShape="0">
              <a:gsLst>
                <a:gs pos="0">
                  <a:srgbClr val="D5A770"/>
                </a:gs>
                <a:gs pos="100000">
                  <a:srgbClr val="B66926"/>
                </a:gs>
              </a:gsLst>
              <a:lin ang="5400000" scaled="1"/>
            </a:gra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701" name="Rectangle 32"/>
            <p:cNvSpPr>
              <a:spLocks noChangeArrowheads="1"/>
            </p:cNvSpPr>
            <p:nvPr/>
          </p:nvSpPr>
          <p:spPr bwMode="auto">
            <a:xfrm>
              <a:off x="3078" y="2794"/>
              <a:ext cx="47" cy="218"/>
            </a:xfrm>
            <a:prstGeom prst="rect">
              <a:avLst/>
            </a:prstGeom>
            <a:gradFill rotWithShape="0">
              <a:gsLst>
                <a:gs pos="0">
                  <a:srgbClr val="D5A770"/>
                </a:gs>
                <a:gs pos="100000">
                  <a:srgbClr val="B66926"/>
                </a:gs>
              </a:gsLst>
              <a:lin ang="5400000" scaled="1"/>
            </a:gra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126427" y="3071336"/>
            <a:ext cx="751393" cy="2723523"/>
            <a:chOff x="3787" y="2329"/>
            <a:chExt cx="498" cy="1475"/>
          </a:xfrm>
        </p:grpSpPr>
        <p:sp>
          <p:nvSpPr>
            <p:cNvPr id="77860" name="Line 41"/>
            <p:cNvSpPr>
              <a:spLocks noChangeShapeType="1"/>
            </p:cNvSpPr>
            <p:nvPr/>
          </p:nvSpPr>
          <p:spPr bwMode="auto">
            <a:xfrm flipH="1">
              <a:off x="3787" y="2329"/>
              <a:ext cx="255" cy="1472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861" name="Line 42"/>
            <p:cNvSpPr>
              <a:spLocks noChangeShapeType="1"/>
            </p:cNvSpPr>
            <p:nvPr/>
          </p:nvSpPr>
          <p:spPr bwMode="auto">
            <a:xfrm>
              <a:off x="4102" y="2342"/>
              <a:ext cx="183" cy="1462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6918558" y="3054401"/>
            <a:ext cx="1176880" cy="2745063"/>
            <a:chOff x="4312" y="2335"/>
            <a:chExt cx="780" cy="1472"/>
          </a:xfrm>
        </p:grpSpPr>
        <p:sp>
          <p:nvSpPr>
            <p:cNvPr id="77858" name="Line 44"/>
            <p:cNvSpPr>
              <a:spLocks noChangeShapeType="1"/>
            </p:cNvSpPr>
            <p:nvPr/>
          </p:nvSpPr>
          <p:spPr bwMode="auto">
            <a:xfrm>
              <a:off x="4312" y="2344"/>
              <a:ext cx="474" cy="1460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859" name="Line 45"/>
            <p:cNvSpPr>
              <a:spLocks noChangeShapeType="1"/>
            </p:cNvSpPr>
            <p:nvPr/>
          </p:nvSpPr>
          <p:spPr bwMode="auto">
            <a:xfrm>
              <a:off x="4373" y="2335"/>
              <a:ext cx="719" cy="1472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6672620" y="3029309"/>
            <a:ext cx="885678" cy="2783966"/>
            <a:chOff x="4149" y="2318"/>
            <a:chExt cx="587" cy="1498"/>
          </a:xfrm>
        </p:grpSpPr>
        <p:sp>
          <p:nvSpPr>
            <p:cNvPr id="77856" name="Line 47"/>
            <p:cNvSpPr>
              <a:spLocks noChangeShapeType="1"/>
            </p:cNvSpPr>
            <p:nvPr/>
          </p:nvSpPr>
          <p:spPr bwMode="auto">
            <a:xfrm>
              <a:off x="4149" y="2341"/>
              <a:ext cx="209" cy="1475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857" name="Line 48"/>
            <p:cNvSpPr>
              <a:spLocks noChangeShapeType="1"/>
            </p:cNvSpPr>
            <p:nvPr/>
          </p:nvSpPr>
          <p:spPr bwMode="auto">
            <a:xfrm>
              <a:off x="4206" y="2318"/>
              <a:ext cx="530" cy="1486"/>
            </a:xfrm>
            <a:prstGeom prst="line">
              <a:avLst/>
            </a:prstGeom>
            <a:noFill/>
            <a:ln w="19050">
              <a:solidFill>
                <a:srgbClr val="B1B3B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9969" name="Rectangle 50"/>
          <p:cNvSpPr>
            <a:spLocks noChangeArrowheads="1"/>
          </p:cNvSpPr>
          <p:nvPr/>
        </p:nvSpPr>
        <p:spPr bwMode="auto">
          <a:xfrm>
            <a:off x="6124918" y="5776444"/>
            <a:ext cx="761954" cy="299256"/>
          </a:xfrm>
          <a:prstGeom prst="rect">
            <a:avLst/>
          </a:prstGeom>
          <a:gradFill rotWithShape="0">
            <a:gsLst>
              <a:gs pos="0">
                <a:srgbClr val="D5A770"/>
              </a:gs>
              <a:gs pos="100000">
                <a:srgbClr val="B66926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79" name="Text Box 51"/>
          <p:cNvSpPr txBox="1">
            <a:spLocks noChangeArrowheads="1"/>
          </p:cNvSpPr>
          <p:nvPr/>
        </p:nvSpPr>
        <p:spPr bwMode="auto">
          <a:xfrm>
            <a:off x="6248641" y="5767236"/>
            <a:ext cx="722725" cy="3238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/25</a:t>
            </a:r>
          </a:p>
        </p:txBody>
      </p:sp>
      <p:sp>
        <p:nvSpPr>
          <p:cNvPr id="70680" name="Text Box 52"/>
          <p:cNvSpPr txBox="1">
            <a:spLocks noChangeArrowheads="1"/>
          </p:cNvSpPr>
          <p:nvPr/>
        </p:nvSpPr>
        <p:spPr bwMode="auto">
          <a:xfrm>
            <a:off x="7550188" y="5173630"/>
            <a:ext cx="2429201" cy="5846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Customer Assignments</a:t>
            </a:r>
          </a:p>
        </p:txBody>
      </p:sp>
      <p:sp>
        <p:nvSpPr>
          <p:cNvPr id="39967" name="Rectangle 54"/>
          <p:cNvSpPr>
            <a:spLocks noChangeArrowheads="1"/>
          </p:cNvSpPr>
          <p:nvPr/>
        </p:nvSpPr>
        <p:spPr bwMode="auto">
          <a:xfrm>
            <a:off x="6975893" y="5776444"/>
            <a:ext cx="588440" cy="294652"/>
          </a:xfrm>
          <a:prstGeom prst="rect">
            <a:avLst/>
          </a:prstGeom>
          <a:gradFill rotWithShape="0">
            <a:gsLst>
              <a:gs pos="0">
                <a:srgbClr val="D5A770"/>
              </a:gs>
              <a:gs pos="100000">
                <a:srgbClr val="B66926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82" name="Text Box 55"/>
          <p:cNvSpPr txBox="1">
            <a:spLocks noChangeArrowheads="1"/>
          </p:cNvSpPr>
          <p:nvPr/>
        </p:nvSpPr>
        <p:spPr bwMode="auto">
          <a:xfrm>
            <a:off x="7049825" y="5759563"/>
            <a:ext cx="532614" cy="3238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/26</a:t>
            </a:r>
          </a:p>
        </p:txBody>
      </p:sp>
      <p:sp>
        <p:nvSpPr>
          <p:cNvPr id="39965" name="Rectangle 60"/>
          <p:cNvSpPr>
            <a:spLocks noChangeArrowheads="1"/>
          </p:cNvSpPr>
          <p:nvPr/>
        </p:nvSpPr>
        <p:spPr bwMode="auto">
          <a:xfrm>
            <a:off x="7633739" y="5777979"/>
            <a:ext cx="469243" cy="299256"/>
          </a:xfrm>
          <a:prstGeom prst="rect">
            <a:avLst/>
          </a:prstGeom>
          <a:gradFill rotWithShape="0">
            <a:gsLst>
              <a:gs pos="0">
                <a:srgbClr val="D5A770"/>
              </a:gs>
              <a:gs pos="100000">
                <a:srgbClr val="B66926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84" name="Text Box 61"/>
          <p:cNvSpPr txBox="1">
            <a:spLocks noChangeArrowheads="1"/>
          </p:cNvSpPr>
          <p:nvPr/>
        </p:nvSpPr>
        <p:spPr bwMode="auto">
          <a:xfrm>
            <a:off x="7647318" y="5768771"/>
            <a:ext cx="511490" cy="3238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/27</a:t>
            </a:r>
          </a:p>
        </p:txBody>
      </p:sp>
      <p:sp>
        <p:nvSpPr>
          <p:cNvPr id="70685" name="Rectangle 56"/>
          <p:cNvSpPr>
            <a:spLocks noChangeArrowheads="1"/>
          </p:cNvSpPr>
          <p:nvPr/>
        </p:nvSpPr>
        <p:spPr bwMode="auto">
          <a:xfrm>
            <a:off x="6481000" y="2664654"/>
            <a:ext cx="84494" cy="394403"/>
          </a:xfrm>
          <a:prstGeom prst="rect">
            <a:avLst/>
          </a:prstGeom>
          <a:gradFill rotWithShape="0">
            <a:gsLst>
              <a:gs pos="0">
                <a:srgbClr val="D5A770"/>
              </a:gs>
              <a:gs pos="100000">
                <a:srgbClr val="B66926"/>
              </a:gs>
            </a:gsLst>
            <a:lin ang="5400000" scaled="1"/>
          </a:gradFill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86" name="Rectangle 57"/>
          <p:cNvSpPr>
            <a:spLocks noChangeArrowheads="1"/>
          </p:cNvSpPr>
          <p:nvPr/>
        </p:nvSpPr>
        <p:spPr bwMode="auto">
          <a:xfrm>
            <a:off x="6651497" y="2663120"/>
            <a:ext cx="107126" cy="394403"/>
          </a:xfrm>
          <a:prstGeom prst="rect">
            <a:avLst/>
          </a:prstGeom>
          <a:gradFill rotWithShape="0">
            <a:gsLst>
              <a:gs pos="0">
                <a:srgbClr val="D5A770"/>
              </a:gs>
              <a:gs pos="100000">
                <a:srgbClr val="B66926"/>
              </a:gs>
            </a:gsLst>
            <a:lin ang="5400000" scaled="1"/>
          </a:gradFill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87" name="Rectangle 58"/>
          <p:cNvSpPr>
            <a:spLocks noChangeArrowheads="1"/>
          </p:cNvSpPr>
          <p:nvPr/>
        </p:nvSpPr>
        <p:spPr bwMode="auto">
          <a:xfrm>
            <a:off x="6894417" y="2661585"/>
            <a:ext cx="81476" cy="394403"/>
          </a:xfrm>
          <a:prstGeom prst="rect">
            <a:avLst/>
          </a:prstGeom>
          <a:gradFill rotWithShape="0">
            <a:gsLst>
              <a:gs pos="0">
                <a:srgbClr val="D5A770"/>
              </a:gs>
              <a:gs pos="100000">
                <a:srgbClr val="B66926"/>
              </a:gs>
            </a:gsLst>
            <a:lin ang="5400000" scaled="1"/>
          </a:gradFill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577090" y="2752713"/>
            <a:ext cx="7414510" cy="3868750"/>
            <a:chOff x="1577090" y="2752713"/>
            <a:chExt cx="7414510" cy="3868750"/>
          </a:xfrm>
        </p:grpSpPr>
        <p:sp>
          <p:nvSpPr>
            <p:cNvPr id="71" name="TextBox 70"/>
            <p:cNvSpPr txBox="1"/>
            <p:nvPr/>
          </p:nvSpPr>
          <p:spPr>
            <a:xfrm>
              <a:off x="3867722" y="4119563"/>
              <a:ext cx="5123878" cy="25019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77090" y="2752713"/>
              <a:ext cx="2005463" cy="395515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79582" y="4168839"/>
              <a:ext cx="1610041" cy="32952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090736" y="1377950"/>
            <a:ext cx="5774797" cy="1794897"/>
            <a:chOff x="2090736" y="1377950"/>
            <a:chExt cx="5774797" cy="1794897"/>
          </a:xfrm>
        </p:grpSpPr>
        <p:sp>
          <p:nvSpPr>
            <p:cNvPr id="75" name="TextBox 74"/>
            <p:cNvSpPr txBox="1"/>
            <p:nvPr/>
          </p:nvSpPr>
          <p:spPr>
            <a:xfrm>
              <a:off x="2090736" y="1377950"/>
              <a:ext cx="918510" cy="369332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50902" y="2584440"/>
              <a:ext cx="3014631" cy="588407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2101" y="1160470"/>
            <a:ext cx="8359499" cy="5460993"/>
            <a:chOff x="632101" y="1160470"/>
            <a:chExt cx="8359499" cy="5460993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762000" y="3495675"/>
              <a:ext cx="82296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9" name="Left Brace 78"/>
            <p:cNvSpPr/>
            <p:nvPr/>
          </p:nvSpPr>
          <p:spPr bwMode="auto">
            <a:xfrm>
              <a:off x="1126717" y="1376711"/>
              <a:ext cx="245511" cy="2001489"/>
            </a:xfrm>
            <a:prstGeom prst="leftBrac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Left Brace 79"/>
            <p:cNvSpPr/>
            <p:nvPr/>
          </p:nvSpPr>
          <p:spPr bwMode="auto">
            <a:xfrm>
              <a:off x="1135178" y="3603526"/>
              <a:ext cx="245511" cy="3017937"/>
            </a:xfrm>
            <a:prstGeom prst="leftBrac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-233489" y="2026060"/>
              <a:ext cx="210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Registry Realm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132475" y="4913184"/>
              <a:ext cx="1942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Operators Realm</a:t>
              </a:r>
              <a:endParaRPr lang="en-US" dirty="0"/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Questions…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does APNIC appear as the source in some abuse search reports?</a:t>
            </a:r>
          </a:p>
          <a:p>
            <a:r>
              <a:rPr lang="en-US" smtClean="0"/>
              <a:t>Can APNIC investigate or stop the network abuse?</a:t>
            </a:r>
          </a:p>
          <a:p>
            <a:r>
              <a:rPr lang="en-US" smtClean="0"/>
              <a:t>Can APNIC reclaim the Internet resources used for the network abuse?</a:t>
            </a:r>
          </a:p>
          <a:p>
            <a:r>
              <a:rPr lang="en-US" smtClean="0"/>
              <a:t>The contacts information in the APNIC Whois Database is invalid. What do I do?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APNIC the Culprit?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42000">
              <a:buNone/>
            </a:pPr>
            <a:r>
              <a:rPr lang="en-US" dirty="0" smtClean="0"/>
              <a:t>APNIC is listed by ARIN as holder of all IP space for the AP region</a:t>
            </a:r>
          </a:p>
          <a:p>
            <a:pPr lvl="1"/>
            <a:r>
              <a:rPr lang="en-US" dirty="0" smtClean="0"/>
              <a:t>Some search tools look no further than this</a:t>
            </a:r>
          </a:p>
          <a:p>
            <a:pPr lvl="1"/>
            <a:r>
              <a:rPr lang="en-US" dirty="0" smtClean="0"/>
              <a:t>For details, need to consult APNIC “</a:t>
            </a:r>
            <a:r>
              <a:rPr lang="en-US" dirty="0" err="1" smtClean="0"/>
              <a:t>whois</a:t>
            </a:r>
            <a:r>
              <a:rPr lang="en-US" dirty="0" smtClean="0"/>
              <a:t>”</a:t>
            </a:r>
          </a:p>
          <a:p>
            <a:pPr marL="0">
              <a:buNone/>
            </a:pPr>
            <a:r>
              <a:rPr lang="en-US" dirty="0" smtClean="0"/>
              <a:t>APNIC </a:t>
            </a:r>
            <a:r>
              <a:rPr lang="en-US" dirty="0" err="1" smtClean="0"/>
              <a:t>whois</a:t>
            </a:r>
            <a:r>
              <a:rPr lang="en-US" dirty="0" smtClean="0"/>
              <a:t> may or may not show specific customer assignments for the addresses in question</a:t>
            </a:r>
          </a:p>
          <a:p>
            <a:pPr lvl="1"/>
            <a:r>
              <a:rPr lang="en-US" dirty="0" smtClean="0"/>
              <a:t>But will show the ISP holding APNIC space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APNIC Stop Abuse?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No, because…</a:t>
            </a:r>
          </a:p>
          <a:p>
            <a:pPr lvl="1"/>
            <a:r>
              <a:rPr lang="en-US" dirty="0" smtClean="0"/>
              <a:t>APNIC is not an ISP and does not provide network connectivity to other networks</a:t>
            </a:r>
          </a:p>
          <a:p>
            <a:pPr lvl="1"/>
            <a:r>
              <a:rPr lang="en-US" dirty="0" smtClean="0"/>
              <a:t>APNIC does not control Internet routing</a:t>
            </a:r>
          </a:p>
          <a:p>
            <a:pPr lvl="1"/>
            <a:r>
              <a:rPr lang="en-US" dirty="0" smtClean="0"/>
              <a:t>APNIC is not a law enforcement agency</a:t>
            </a:r>
          </a:p>
          <a:p>
            <a:pPr lvl="1"/>
            <a:r>
              <a:rPr lang="en-US" dirty="0" smtClean="0"/>
              <a:t>APNIC has no industry regulatory power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You Do?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APNIC Whois Database to obtain network contact information</a:t>
            </a:r>
          </a:p>
          <a:p>
            <a:r>
              <a:rPr lang="en-US" dirty="0" smtClean="0"/>
              <a:t>Contact the network responsible and also its ISP/upstream</a:t>
            </a:r>
          </a:p>
          <a:p>
            <a:r>
              <a:rPr lang="en-US" dirty="0" smtClean="0"/>
              <a:t>Contact APNIC for help, advice, training, or support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APNIC </a:t>
            </a:r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Web browser</a:t>
            </a:r>
          </a:p>
          <a:p>
            <a:pPr lvl="1"/>
            <a:r>
              <a:rPr lang="en-US" dirty="0" smtClean="0">
                <a:hlinkClick r:id="rId3"/>
              </a:rPr>
              <a:t>http://www.apnic.net/whois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whois client or query tool</a:t>
            </a:r>
          </a:p>
          <a:p>
            <a:pPr lvl="1"/>
            <a:r>
              <a:rPr lang="en-US" dirty="0" smtClean="0"/>
              <a:t>whois.apnic.net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Identify network contacts from the registration records</a:t>
            </a:r>
          </a:p>
          <a:p>
            <a:pPr lvl="1"/>
            <a:r>
              <a:rPr lang="en-US" sz="2700" dirty="0" smtClean="0"/>
              <a:t>IRT (Incident Response Team) object if present</a:t>
            </a:r>
          </a:p>
          <a:p>
            <a:pPr lvl="2"/>
            <a:r>
              <a:rPr lang="en-US" dirty="0" smtClean="0"/>
              <a:t>Policy for mandatory abuse contact field implemented on 8 Nov 2010</a:t>
            </a:r>
          </a:p>
          <a:p>
            <a:pPr lvl="1"/>
            <a:r>
              <a:rPr lang="en-US" dirty="0" smtClean="0"/>
              <a:t>Contacts: “tech-</a:t>
            </a:r>
            <a:r>
              <a:rPr lang="en-US" dirty="0" err="1" smtClean="0"/>
              <a:t>c</a:t>
            </a:r>
            <a:r>
              <a:rPr lang="en-US" dirty="0" smtClean="0"/>
              <a:t>” or “admin-</a:t>
            </a:r>
            <a:r>
              <a:rPr lang="en-US" dirty="0" err="1" smtClean="0"/>
              <a:t>c</a:t>
            </a:r>
            <a:r>
              <a:rPr lang="en-US" dirty="0" smtClean="0"/>
              <a:t>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Abuse 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APNIC community reached a consensus to implement </a:t>
            </a:r>
            <a:r>
              <a:rPr lang="en-AU" dirty="0" smtClean="0"/>
              <a:t>dedicated security incident contacts in the Whois Database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Mandatory “Abuse Contact” for all IP and ASN registrations</a:t>
            </a:r>
          </a:p>
          <a:p>
            <a:pPr eaLnBrk="1" hangingPunct="1">
              <a:defRPr/>
            </a:pPr>
            <a:r>
              <a:rPr lang="en-US" dirty="0" smtClean="0"/>
              <a:t>Assist in network abuse handling in the Asia Pacific Internet community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Whois Info is Invalid?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/>
              <a:t>Members (ISPs) are responsible for reporting changes to APNIC </a:t>
            </a:r>
          </a:p>
          <a:p>
            <a:pPr lvl="1"/>
            <a:r>
              <a:rPr lang="en-US" dirty="0" smtClean="0"/>
              <a:t>Under formal membership agreement</a:t>
            </a:r>
          </a:p>
          <a:p>
            <a:pPr>
              <a:buNone/>
            </a:pPr>
            <a:r>
              <a:rPr lang="en-US" dirty="0" smtClean="0"/>
              <a:t>Report invalid ISP contacts to APNIC</a:t>
            </a:r>
          </a:p>
          <a:p>
            <a:pPr lvl="1"/>
            <a:r>
              <a:rPr lang="en-US" dirty="0" smtClean="0">
                <a:hlinkClick r:id="rId3"/>
              </a:rPr>
              <a:t>http://www.apnic.net/invalidcontact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APNIC will contact Member and update registration details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Bali Plan of Action</a:t>
            </a:r>
            <a:br>
              <a:rPr lang="en-US" dirty="0" smtClean="0"/>
            </a:br>
            <a:r>
              <a:rPr lang="en-US" dirty="0" smtClean="0"/>
              <a:t>Nov 2009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Tx/>
              <a:buAutoNum type="alphaUcPeriod"/>
            </a:pPr>
            <a:r>
              <a:rPr lang="en-US" dirty="0" smtClean="0"/>
              <a:t>Widen broadband connectivity</a:t>
            </a:r>
          </a:p>
          <a:p>
            <a:pPr marL="514350" indent="-514350">
              <a:buFontTx/>
              <a:buAutoNum type="alphaUcPeriod"/>
            </a:pPr>
            <a:r>
              <a:rPr lang="en-US" b="1" dirty="0" smtClean="0"/>
              <a:t>Provide a secure, safe, and sustainable environment through ICT initiatives</a:t>
            </a:r>
          </a:p>
          <a:p>
            <a:pPr marL="514350" indent="-514350">
              <a:buFontTx/>
              <a:buAutoNum type="alphaUcPeriod"/>
            </a:pPr>
            <a:r>
              <a:rPr lang="en-US" dirty="0" smtClean="0"/>
              <a:t>Facilitate effective convergence of services</a:t>
            </a:r>
          </a:p>
          <a:p>
            <a:pPr marL="971550" lvl="1" indent="-514350"/>
            <a:r>
              <a:rPr lang="en-US" dirty="0" smtClean="0"/>
              <a:t>Timely implementation of IPv6</a:t>
            </a:r>
          </a:p>
          <a:p>
            <a:pPr marL="514350" indent="-514350">
              <a:buFontTx/>
              <a:buAutoNum type="alphaUcPeriod"/>
            </a:pPr>
            <a:r>
              <a:rPr lang="en-US" dirty="0" smtClean="0"/>
              <a:t>Encourage development of content and applications</a:t>
            </a:r>
          </a:p>
          <a:p>
            <a:pPr marL="514350" indent="-514350">
              <a:buFontTx/>
              <a:buAutoNum type="alphaUcPeriod"/>
            </a:pPr>
            <a:r>
              <a:rPr lang="en-US" dirty="0" smtClean="0"/>
              <a:t>Develop human resource capacity</a:t>
            </a:r>
          </a:p>
          <a:p>
            <a:pPr marL="514350" indent="-514350"/>
            <a:endParaRPr lang="en-US" dirty="0" smtClean="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675188" y="6611938"/>
            <a:ext cx="4468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http://www.unescap.org/idd/events/2009_IWG_on_ICT/APT-%20IWG13.ppt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Whois Info is Invalid?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/>
            <a:r>
              <a:rPr lang="en-US" dirty="0" smtClean="0"/>
              <a:t>Customer assignment information is the responsibility of ISPs</a:t>
            </a:r>
          </a:p>
          <a:p>
            <a:pPr lvl="1"/>
            <a:r>
              <a:rPr lang="en-US" dirty="0" smtClean="0"/>
              <a:t>ISPs are responsible for updating their customer network registrations</a:t>
            </a:r>
          </a:p>
          <a:p>
            <a:pPr lvl="1">
              <a:buNone/>
            </a:pPr>
            <a:endParaRPr lang="en-US" dirty="0" smtClean="0"/>
          </a:p>
          <a:p>
            <a:pPr marL="342000">
              <a:spcBef>
                <a:spcPts val="0"/>
              </a:spcBef>
            </a:pPr>
            <a:r>
              <a:rPr lang="en-US" dirty="0" smtClean="0"/>
              <a:t>Tools such as ‘traceroute’, ‘</a:t>
            </a:r>
            <a:r>
              <a:rPr lang="en-US" dirty="0" err="1" smtClean="0"/>
              <a:t>lookingglass</a:t>
            </a:r>
            <a:r>
              <a:rPr lang="en-US" dirty="0" smtClean="0"/>
              <a:t>’, and RIS may be used to track the upstream provider if needed</a:t>
            </a:r>
          </a:p>
          <a:p>
            <a:pPr lvl="1"/>
            <a:r>
              <a:rPr lang="en-US" dirty="0" smtClean="0"/>
              <a:t>More information available from APNIC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Whois Registration</a:t>
            </a:r>
            <a:br>
              <a:rPr lang="en-US" dirty="0" smtClean="0"/>
            </a:br>
            <a:r>
              <a:rPr lang="en-US" dirty="0" smtClean="0"/>
              <a:t>IPv4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 descr="Screen shot 2010-10-17 at 8.53.46 PM.png"/>
          <p:cNvPicPr>
            <a:picLocks noChangeAspect="1"/>
          </p:cNvPicPr>
          <p:nvPr/>
        </p:nvPicPr>
        <p:blipFill>
          <a:blip r:embed="rId2"/>
          <a:srcRect t="-3736" b="-3736"/>
          <a:stretch>
            <a:fillRect/>
          </a:stretch>
        </p:blipFill>
        <p:spPr bwMode="auto">
          <a:xfrm>
            <a:off x="838200" y="1570990"/>
            <a:ext cx="8001000" cy="517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59888" y="2946168"/>
            <a:ext cx="3161505" cy="1562332"/>
            <a:chOff x="859888" y="2946168"/>
            <a:chExt cx="3161505" cy="1562332"/>
          </a:xfrm>
        </p:grpSpPr>
        <p:sp>
          <p:nvSpPr>
            <p:cNvPr id="5" name="TextBox 4"/>
            <p:cNvSpPr txBox="1"/>
            <p:nvPr/>
          </p:nvSpPr>
          <p:spPr>
            <a:xfrm>
              <a:off x="859888" y="2946168"/>
              <a:ext cx="3148805" cy="532990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2588" y="4139968"/>
              <a:ext cx="3148805" cy="368532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Whois Registration</a:t>
            </a:r>
            <a:br>
              <a:rPr lang="en-US" dirty="0" smtClean="0"/>
            </a:br>
            <a:r>
              <a:rPr lang="en-US" dirty="0" smtClean="0"/>
              <a:t>IPv6 Object</a:t>
            </a:r>
            <a:endParaRPr lang="en-US" dirty="0"/>
          </a:p>
        </p:txBody>
      </p:sp>
      <p:pic>
        <p:nvPicPr>
          <p:cNvPr id="5" name="Content Placeholder 4" descr="Screen shot 2010-11-15 at 10.19.3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022" b="-21022"/>
          <a:stretch>
            <a:fillRect/>
          </a:stretch>
        </p:blipFill>
        <p:spPr>
          <a:xfrm>
            <a:off x="838200" y="1155700"/>
            <a:ext cx="7772400" cy="57023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704" y="3098800"/>
            <a:ext cx="2754696" cy="782048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Whois Registration</a:t>
            </a:r>
            <a:br>
              <a:rPr lang="en-US" dirty="0" smtClean="0"/>
            </a:br>
            <a:r>
              <a:rPr lang="en-US" dirty="0" smtClean="0"/>
              <a:t>Person Object</a:t>
            </a:r>
            <a:endParaRPr lang="en-US" dirty="0"/>
          </a:p>
        </p:txBody>
      </p:sp>
      <p:pic>
        <p:nvPicPr>
          <p:cNvPr id="5" name="Content Placeholder 10" descr="Screen shot 2010-10-17 at 8.52.27 PM.png"/>
          <p:cNvPicPr>
            <a:picLocks noChangeAspect="1"/>
          </p:cNvPicPr>
          <p:nvPr/>
        </p:nvPicPr>
        <p:blipFill>
          <a:blip r:embed="rId2"/>
          <a:srcRect l="-45059" r="-45059"/>
          <a:stretch>
            <a:fillRect/>
          </a:stretch>
        </p:blipFill>
        <p:spPr bwMode="auto">
          <a:xfrm>
            <a:off x="700951" y="1516537"/>
            <a:ext cx="8382000" cy="526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APNIC</a:t>
            </a:r>
            <a:r>
              <a:rPr lang="en-US" dirty="0" smtClean="0"/>
              <a:t> </a:t>
            </a:r>
            <a:r>
              <a:rPr lang="en-US" dirty="0" err="1" smtClean="0"/>
              <a:t>Whois</a:t>
            </a:r>
            <a:r>
              <a:rPr lang="en-US" dirty="0" smtClean="0"/>
              <a:t> Registration</a:t>
            </a:r>
            <a:br>
              <a:rPr lang="en-US" dirty="0" smtClean="0"/>
            </a:br>
            <a:r>
              <a:rPr lang="en-US" dirty="0" smtClean="0"/>
              <a:t>IPv4</a:t>
            </a:r>
            <a:endParaRPr lang="en-US" dirty="0"/>
          </a:p>
        </p:txBody>
      </p:sp>
      <p:pic>
        <p:nvPicPr>
          <p:cNvPr id="7" name="Content Placeholder 6" descr="Screen shot 2010-10-17 at 9.03.20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0276" b="-10276"/>
          <a:stretch>
            <a:fillRect/>
          </a:stretch>
        </p:blipFill>
        <p:spPr>
          <a:xfrm>
            <a:off x="838200" y="1321086"/>
            <a:ext cx="8001000" cy="4800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26704" y="3176430"/>
            <a:ext cx="4805518" cy="1745818"/>
            <a:chOff x="826704" y="3176430"/>
            <a:chExt cx="4805518" cy="1745818"/>
          </a:xfrm>
        </p:grpSpPr>
        <p:sp>
          <p:nvSpPr>
            <p:cNvPr id="5" name="TextBox 4"/>
            <p:cNvSpPr txBox="1"/>
            <p:nvPr/>
          </p:nvSpPr>
          <p:spPr>
            <a:xfrm>
              <a:off x="826704" y="4548030"/>
              <a:ext cx="4780118" cy="374218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104" y="3176430"/>
              <a:ext cx="4780118" cy="697070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</a:t>
            </a:r>
            <a:r>
              <a:rPr lang="en-US" dirty="0" err="1" smtClean="0"/>
              <a:t>Whois</a:t>
            </a:r>
            <a:r>
              <a:rPr lang="en-US" dirty="0" smtClean="0"/>
              <a:t> Registration</a:t>
            </a:r>
            <a:endParaRPr lang="en-US" dirty="0"/>
          </a:p>
        </p:txBody>
      </p:sp>
      <p:pic>
        <p:nvPicPr>
          <p:cNvPr id="8" name="Content Placeholder 7" descr="Screen shot 2010-10-17 at 9.05.09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02" r="-302"/>
          <a:stretch>
            <a:fillRect/>
          </a:stretch>
        </p:blipFill>
        <p:spPr>
          <a:xfrm>
            <a:off x="904144" y="1752600"/>
            <a:ext cx="8001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873167" y="3624557"/>
            <a:ext cx="6267011" cy="583231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APNIC Whois inquiry</a:t>
            </a:r>
          </a:p>
          <a:p>
            <a:pPr lvl="1"/>
            <a:r>
              <a:rPr lang="en-US" dirty="0" smtClean="0">
                <a:hlinkClick r:id="rId3"/>
              </a:rPr>
              <a:t>www.apnic.net/helpdesk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More information on network abuse</a:t>
            </a:r>
          </a:p>
          <a:p>
            <a:pPr lvl="1"/>
            <a:r>
              <a:rPr lang="en-US" dirty="0" smtClean="0">
                <a:hlinkClick r:id="rId4"/>
              </a:rPr>
              <a:t>www.apnic.net/abuse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Report invalid contacts</a:t>
            </a:r>
          </a:p>
          <a:p>
            <a:pPr lvl="1"/>
            <a:r>
              <a:rPr lang="en-US" dirty="0" smtClean="0">
                <a:hlinkClick r:id="rId5"/>
              </a:rPr>
              <a:t>www.apnic.net/invalidcontacts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Send email to </a:t>
            </a:r>
            <a:r>
              <a:rPr lang="en-US" dirty="0" err="1" smtClean="0"/>
              <a:t>helpdesk@apnic.net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APNIC meeting</a:t>
            </a:r>
            <a:br>
              <a:rPr lang="en-US" smtClean="0"/>
            </a:br>
            <a:r>
              <a:rPr lang="en-US" smtClean="0"/>
              <a:t>APNIC 31 </a:t>
            </a: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6388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790700" y="2921000"/>
            <a:ext cx="6959600" cy="2828925"/>
            <a:chOff x="1790700" y="2921000"/>
            <a:chExt cx="6959600" cy="2828925"/>
          </a:xfrm>
        </p:grpSpPr>
        <p:pic>
          <p:nvPicPr>
            <p:cNvPr id="5530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0700" y="2921000"/>
              <a:ext cx="695960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2" name="Rectangle 7"/>
            <p:cNvSpPr>
              <a:spLocks noChangeArrowheads="1"/>
            </p:cNvSpPr>
            <p:nvPr/>
          </p:nvSpPr>
          <p:spPr bwMode="auto">
            <a:xfrm>
              <a:off x="2400300" y="3289300"/>
              <a:ext cx="5410200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Participation is </a:t>
              </a:r>
              <a:r>
                <a:rPr lang="en-US" sz="2400" b="1" u="sng" dirty="0"/>
                <a:t>open to</a:t>
              </a:r>
              <a:r>
                <a:rPr lang="en-US" sz="2400" b="1" u="sng" dirty="0" smtClean="0"/>
                <a:t> everyone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in the</a:t>
              </a:r>
              <a:r>
                <a:rPr lang="en-US" sz="2400" b="1" dirty="0" smtClean="0"/>
                <a:t> Internet </a:t>
              </a:r>
              <a:r>
                <a:rPr lang="en-US" sz="2400" b="1" dirty="0"/>
                <a:t>community.</a:t>
              </a:r>
            </a:p>
            <a:p>
              <a:pPr algn="ctr"/>
              <a:r>
                <a:rPr lang="en-US" sz="2400" b="1" dirty="0"/>
                <a:t>Join us!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90700" y="2916237"/>
            <a:ext cx="6959600" cy="2828925"/>
            <a:chOff x="1816100" y="4897437"/>
            <a:chExt cx="6959600" cy="2828925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6100" y="4897437"/>
              <a:ext cx="695960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52700" y="5283200"/>
              <a:ext cx="5410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/>
                <a:t>Participate remotely</a:t>
              </a:r>
              <a:endParaRPr lang="en-US" sz="2400" b="1" dirty="0" smtClean="0">
                <a:hlinkClick r:id="rId4"/>
              </a:endParaRPr>
            </a:p>
            <a:p>
              <a:pPr algn="ctr"/>
              <a:endParaRPr lang="en-US" sz="2400" b="1" dirty="0" smtClean="0">
                <a:hlinkClick r:id="rId4"/>
              </a:endParaRPr>
            </a:p>
            <a:p>
              <a:pPr algn="ctr"/>
              <a:r>
                <a:rPr lang="en-US" sz="2400" b="1" dirty="0" smtClean="0"/>
                <a:t>http://meetings.apnic.net/31/remote</a:t>
              </a:r>
            </a:p>
            <a:p>
              <a:pPr algn="ctr"/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Kuo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george@apnic.net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APNIC</a:t>
            </a:r>
          </a:p>
          <a:p>
            <a:r>
              <a:rPr lang="en-US" dirty="0" smtClean="0"/>
              <a:t>Internet registry structure</a:t>
            </a:r>
          </a:p>
          <a:p>
            <a:pPr lvl="1"/>
            <a:r>
              <a:rPr lang="en-US" dirty="0" smtClean="0"/>
              <a:t>Internet resources distribution &amp; management</a:t>
            </a:r>
          </a:p>
          <a:p>
            <a:pPr lvl="1"/>
            <a:r>
              <a:rPr lang="en-US" dirty="0" smtClean="0"/>
              <a:t>Internet resources Policy development</a:t>
            </a:r>
          </a:p>
          <a:p>
            <a:r>
              <a:rPr lang="en-AU" dirty="0" smtClean="0">
                <a:ea typeface="ＭＳ Ｐゴシック" charset="-128"/>
                <a:cs typeface="ＭＳ Ｐゴシック" charset="-128"/>
              </a:rPr>
              <a:t>Common network abuse questions APNIC receives</a:t>
            </a:r>
          </a:p>
          <a:p>
            <a:r>
              <a:rPr lang="en-AU" dirty="0" smtClean="0">
                <a:ea typeface="ＭＳ Ｐゴシック" charset="-128"/>
                <a:cs typeface="ＭＳ Ｐゴシック" charset="-128"/>
              </a:rPr>
              <a:t>Using APNIC Whois Database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APNIC’s Mission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3000" dirty="0" smtClean="0"/>
              <a:t>Assist the Asia Pacific community in effective resource management</a:t>
            </a:r>
          </a:p>
          <a:p>
            <a:pPr lvl="1">
              <a:lnSpc>
                <a:spcPct val="90000"/>
              </a:lnSpc>
            </a:pPr>
            <a:r>
              <a:rPr lang="en-AU" sz="2600" dirty="0" smtClean="0"/>
              <a:t>Equitable allocation and registration services</a:t>
            </a:r>
          </a:p>
          <a:p>
            <a:pPr lvl="1">
              <a:lnSpc>
                <a:spcPct val="90000"/>
              </a:lnSpc>
            </a:pPr>
            <a:r>
              <a:rPr lang="en-AU" sz="2600" dirty="0" smtClean="0"/>
              <a:t>Membership total: 2,397</a:t>
            </a:r>
          </a:p>
          <a:p>
            <a:pPr>
              <a:lnSpc>
                <a:spcPct val="90000"/>
              </a:lnSpc>
            </a:pPr>
            <a:r>
              <a:rPr lang="en-AU" sz="3000" dirty="0" smtClean="0"/>
              <a:t>Provide educational opportunities</a:t>
            </a:r>
          </a:p>
          <a:p>
            <a:pPr lvl="1">
              <a:lnSpc>
                <a:spcPct val="90000"/>
              </a:lnSpc>
              <a:spcBef>
                <a:spcPts val="763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Fully equipped Training lab (IPv6 supported)</a:t>
            </a:r>
            <a:endParaRPr lang="en-AU" sz="2600" dirty="0" smtClean="0"/>
          </a:p>
          <a:p>
            <a:pPr>
              <a:lnSpc>
                <a:spcPct val="90000"/>
              </a:lnSpc>
            </a:pPr>
            <a:r>
              <a:rPr lang="en-AU" sz="3000" dirty="0" smtClean="0"/>
              <a:t>Coordinate</a:t>
            </a:r>
            <a:r>
              <a:rPr lang="en-AU" sz="3000" dirty="0" smtClean="0"/>
              <a:t> IP addressing policy development and public positions</a:t>
            </a:r>
          </a:p>
          <a:p>
            <a:pPr>
              <a:lnSpc>
                <a:spcPct val="90000"/>
              </a:lnSpc>
            </a:pPr>
            <a:r>
              <a:rPr lang="en-AU" sz="3000" dirty="0" smtClean="0"/>
              <a:t>Seek public consideration of issues that benefit members and the community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ko-KR">
                <a:ea typeface="굴림" charset="-127"/>
                <a:cs typeface="굴림" charset="-127"/>
              </a:rPr>
              <a:t>Regional Internet Registries</a:t>
            </a:r>
            <a:endParaRPr lang="en-AU" altLang="ko-KR">
              <a:solidFill>
                <a:schemeClr val="accent1"/>
              </a:solidFill>
              <a:ea typeface="굴림" charset="-127"/>
              <a:cs typeface="굴림" charset="-127"/>
            </a:endParaRPr>
          </a:p>
        </p:txBody>
      </p:sp>
      <p:sp>
        <p:nvSpPr>
          <p:cNvPr id="39939" name="Right Arrow 3"/>
          <p:cNvSpPr>
            <a:spLocks noChangeArrowheads="1"/>
          </p:cNvSpPr>
          <p:nvPr/>
        </p:nvSpPr>
        <p:spPr bwMode="auto">
          <a:xfrm rot="7793023">
            <a:off x="4525963" y="2971800"/>
            <a:ext cx="928687" cy="500063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81E2"/>
          </a:solidFill>
          <a:ln w="9525">
            <a:noFill/>
            <a:round/>
            <a:headEnd/>
            <a:tailEnd/>
          </a:ln>
        </p:spPr>
        <p:txBody>
          <a:bodyPr rot="10800000" vert="eaVert">
            <a:prstTxWarp prst="textNoShape">
              <a:avLst/>
            </a:prstTxWarp>
          </a:bodyPr>
          <a:lstStyle/>
          <a:p>
            <a:endParaRPr lang="en-AU" sz="1800"/>
          </a:p>
        </p:txBody>
      </p:sp>
      <p:pic>
        <p:nvPicPr>
          <p:cNvPr id="39941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-2823" b="-2823"/>
          <a:stretch>
            <a:fillRect/>
          </a:stretch>
        </p:blipFill>
        <p:spPr/>
      </p:pic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1447800" y="55626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b="1" dirty="0"/>
              <a:t>The Internet community established the </a:t>
            </a:r>
            <a:r>
              <a:rPr lang="en-AU" sz="1600" b="1" dirty="0" err="1"/>
              <a:t>RIRs</a:t>
            </a:r>
            <a:r>
              <a:rPr lang="en-AU" sz="1600" b="1" dirty="0"/>
              <a:t> to provide fair and consistent resource distribution </a:t>
            </a:r>
            <a:r>
              <a:rPr lang="en-AU" sz="1600" b="1" dirty="0" smtClean="0"/>
              <a:t>and </a:t>
            </a:r>
            <a:r>
              <a:rPr lang="en-AU" sz="1600" b="1" dirty="0"/>
              <a:t>resource registration throughout the world.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305800" cy="4800600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Distributes Internet resources</a:t>
            </a:r>
          </a:p>
          <a:p>
            <a:r>
              <a:rPr lang="en-US" sz="3500" dirty="0" smtClean="0"/>
              <a:t>Maintains APNIC Whois Database</a:t>
            </a:r>
          </a:p>
          <a:p>
            <a:r>
              <a:rPr lang="en-US" sz="3500" dirty="0" smtClean="0"/>
              <a:t>Facilitates resource policy development</a:t>
            </a:r>
          </a:p>
          <a:p>
            <a:r>
              <a:rPr lang="en-US" sz="3500" dirty="0" smtClean="0"/>
              <a:t>Manages Reverse DNS delegations</a:t>
            </a:r>
          </a:p>
          <a:p>
            <a:pPr lvl="1"/>
            <a:r>
              <a:rPr lang="en-US" sz="3000" i="1" dirty="0" smtClean="0"/>
              <a:t>But NOT a domain name registry</a:t>
            </a:r>
          </a:p>
          <a:p>
            <a:r>
              <a:rPr lang="en-US" sz="3500" dirty="0" smtClean="0"/>
              <a:t>Provides training and outreach on resource management and APNIC services</a:t>
            </a:r>
          </a:p>
          <a:p>
            <a:r>
              <a:rPr lang="en-US" sz="3500" dirty="0" smtClean="0"/>
              <a:t>Supports Internet development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What is an IP address?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Internet Protocol</a:t>
            </a:r>
          </a:p>
          <a:p>
            <a:pPr lvl="1"/>
            <a:r>
              <a:rPr lang="en-US" dirty="0" smtClean="0"/>
              <a:t>Packets, addressing and routing</a:t>
            </a:r>
          </a:p>
          <a:p>
            <a:pPr lvl="1"/>
            <a:r>
              <a:rPr lang="en-US" dirty="0" smtClean="0"/>
              <a:t>IPv4 (192.168.0.0) </a:t>
            </a:r>
          </a:p>
          <a:p>
            <a:pPr lvl="1"/>
            <a:r>
              <a:rPr lang="en-US" dirty="0" smtClean="0"/>
              <a:t>IPv6 (2001:0DB8::/32)</a:t>
            </a:r>
          </a:p>
          <a:p>
            <a:pPr lvl="1"/>
            <a:endParaRPr lang="en-US" dirty="0" smtClean="0"/>
          </a:p>
          <a:p>
            <a:r>
              <a:rPr lang="en-AU" dirty="0" smtClean="0"/>
              <a:t>An IP address is a number</a:t>
            </a:r>
          </a:p>
          <a:p>
            <a:pPr lvl="1"/>
            <a:r>
              <a:rPr lang="en-AU" dirty="0" smtClean="0"/>
              <a:t>Every device directly connected to the Internet needs a unique IP address</a:t>
            </a:r>
          </a:p>
          <a:p>
            <a:pPr lvl="1"/>
            <a:r>
              <a:rPr lang="en-AU" dirty="0" smtClean="0"/>
              <a:t>IP address space is finite</a:t>
            </a:r>
          </a:p>
          <a:p>
            <a:pPr lvl="1" eaLnBrk="1" hangingPunct="1"/>
            <a:endParaRPr lang="en-AU" dirty="0" smtClean="0"/>
          </a:p>
          <a:p>
            <a:pPr eaLnBrk="1" hangingPunct="1"/>
            <a:r>
              <a:rPr lang="en-AU" b="1" i="1" dirty="0" smtClean="0">
                <a:solidFill>
                  <a:srgbClr val="0000FF"/>
                </a:solidFill>
              </a:rPr>
              <a:t>Not the same as a Domain Name !</a:t>
            </a:r>
          </a:p>
          <a:p>
            <a:pPr eaLnBrk="1" hangingPunct="1">
              <a:buFontTx/>
              <a:buNone/>
            </a:pPr>
            <a:endParaRPr lang="en-AU" dirty="0" smtClean="0"/>
          </a:p>
          <a:p>
            <a:pPr eaLnBrk="1" hangingPunct="1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4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371600" y="2224088"/>
            <a:ext cx="7000875" cy="4076700"/>
            <a:chOff x="591" y="1061"/>
            <a:chExt cx="4410" cy="2568"/>
          </a:xfrm>
        </p:grpSpPr>
        <p:sp>
          <p:nvSpPr>
            <p:cNvPr id="35860" name="Text Box 23"/>
            <p:cNvSpPr txBox="1">
              <a:spLocks noChangeArrowheads="1"/>
            </p:cNvSpPr>
            <p:nvPr/>
          </p:nvSpPr>
          <p:spPr bwMode="auto">
            <a:xfrm>
              <a:off x="862" y="1404"/>
              <a:ext cx="97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193.0.0.131</a:t>
              </a:r>
            </a:p>
          </p:txBody>
        </p:sp>
        <p:sp>
          <p:nvSpPr>
            <p:cNvPr id="35861" name="Text Box 24"/>
            <p:cNvSpPr txBox="1">
              <a:spLocks noChangeArrowheads="1"/>
            </p:cNvSpPr>
            <p:nvPr/>
          </p:nvSpPr>
          <p:spPr bwMode="auto">
            <a:xfrm>
              <a:off x="2304" y="1061"/>
              <a:ext cx="97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196.216.2.1</a:t>
              </a:r>
            </a:p>
          </p:txBody>
        </p:sp>
        <p:sp>
          <p:nvSpPr>
            <p:cNvPr id="35862" name="Text Box 25"/>
            <p:cNvSpPr txBox="1">
              <a:spLocks noChangeArrowheads="1"/>
            </p:cNvSpPr>
            <p:nvPr/>
          </p:nvSpPr>
          <p:spPr bwMode="auto">
            <a:xfrm>
              <a:off x="3799" y="2203"/>
              <a:ext cx="1202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 192.149.252.7</a:t>
              </a:r>
            </a:p>
          </p:txBody>
        </p:sp>
        <p:sp>
          <p:nvSpPr>
            <p:cNvPr id="35863" name="Text Box 26"/>
            <p:cNvSpPr txBox="1">
              <a:spLocks noChangeArrowheads="1"/>
            </p:cNvSpPr>
            <p:nvPr/>
          </p:nvSpPr>
          <p:spPr bwMode="auto">
            <a:xfrm>
              <a:off x="3648" y="2976"/>
              <a:ext cx="106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200.160.2.15</a:t>
              </a:r>
            </a:p>
          </p:txBody>
        </p:sp>
        <p:sp>
          <p:nvSpPr>
            <p:cNvPr id="35864" name="Text Box 27"/>
            <p:cNvSpPr txBox="1">
              <a:spLocks noChangeArrowheads="1"/>
            </p:cNvSpPr>
            <p:nvPr/>
          </p:nvSpPr>
          <p:spPr bwMode="auto">
            <a:xfrm>
              <a:off x="3704" y="1440"/>
              <a:ext cx="1153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202.12.29.20</a:t>
              </a:r>
            </a:p>
          </p:txBody>
        </p:sp>
        <p:sp>
          <p:nvSpPr>
            <p:cNvPr id="35865" name="Text Box 28"/>
            <p:cNvSpPr txBox="1">
              <a:spLocks noChangeArrowheads="1"/>
            </p:cNvSpPr>
            <p:nvPr/>
          </p:nvSpPr>
          <p:spPr bwMode="auto">
            <a:xfrm>
              <a:off x="2304" y="3377"/>
              <a:ext cx="97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192.0.0.214</a:t>
              </a:r>
            </a:p>
          </p:txBody>
        </p:sp>
        <p:sp>
          <p:nvSpPr>
            <p:cNvPr id="35866" name="Text Box 30"/>
            <p:cNvSpPr txBox="1">
              <a:spLocks noChangeArrowheads="1"/>
            </p:cNvSpPr>
            <p:nvPr/>
          </p:nvSpPr>
          <p:spPr bwMode="auto">
            <a:xfrm>
              <a:off x="816" y="3012"/>
              <a:ext cx="124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206.131.253.68</a:t>
              </a:r>
            </a:p>
          </p:txBody>
        </p:sp>
        <p:sp>
          <p:nvSpPr>
            <p:cNvPr id="35867" name="Text Box 31"/>
            <p:cNvSpPr txBox="1">
              <a:spLocks noChangeArrowheads="1"/>
            </p:cNvSpPr>
            <p:nvPr/>
          </p:nvSpPr>
          <p:spPr bwMode="auto">
            <a:xfrm>
              <a:off x="591" y="2156"/>
              <a:ext cx="124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99D0"/>
                  </a:solidFill>
                  <a:latin typeface="Century Gothic" charset="0"/>
                </a:rPr>
                <a:t>116.68.148.101</a:t>
              </a:r>
            </a:p>
          </p:txBody>
        </p:sp>
      </p:grpSp>
      <p:sp>
        <p:nvSpPr>
          <p:cNvPr id="35843" name="Rectangle 32"/>
          <p:cNvSpPr>
            <a:spLocks noGrp="1" noChangeArrowheads="1"/>
          </p:cNvSpPr>
          <p:nvPr>
            <p:ph type="title"/>
          </p:nvPr>
        </p:nvSpPr>
        <p:spPr>
          <a:xfrm>
            <a:off x="381000" y="300038"/>
            <a:ext cx="8382000" cy="1223962"/>
          </a:xfrm>
        </p:spPr>
        <p:txBody>
          <a:bodyPr/>
          <a:lstStyle/>
          <a:p>
            <a:pPr eaLnBrk="1" hangingPunct="1"/>
            <a:r>
              <a:rPr lang="en-US" dirty="0"/>
              <a:t>On the Internet, you </a:t>
            </a:r>
            <a:r>
              <a:rPr lang="en-US" dirty="0" smtClean="0"/>
              <a:t>are </a:t>
            </a:r>
            <a:r>
              <a:rPr lang="en-US" dirty="0"/>
              <a:t>an IP</a:t>
            </a:r>
            <a:r>
              <a:rPr lang="en-US" dirty="0" smtClean="0"/>
              <a:t> Address</a:t>
            </a:r>
            <a:r>
              <a:rPr lang="en-US" dirty="0"/>
              <a:t>!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281363" y="2730500"/>
            <a:ext cx="3198812" cy="3122613"/>
            <a:chOff x="1955" y="1403"/>
            <a:chExt cx="2015" cy="1818"/>
          </a:xfrm>
        </p:grpSpPr>
        <p:sp>
          <p:nvSpPr>
            <p:cNvPr id="35856" name="Line 39"/>
            <p:cNvSpPr>
              <a:spLocks noChangeShapeType="1"/>
            </p:cNvSpPr>
            <p:nvPr/>
          </p:nvSpPr>
          <p:spPr bwMode="auto">
            <a:xfrm flipH="1">
              <a:off x="2941" y="1403"/>
              <a:ext cx="7" cy="181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Line 40"/>
            <p:cNvSpPr>
              <a:spLocks noChangeShapeType="1"/>
            </p:cNvSpPr>
            <p:nvPr/>
          </p:nvSpPr>
          <p:spPr bwMode="auto">
            <a:xfrm>
              <a:off x="1955" y="2243"/>
              <a:ext cx="2015" cy="27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Line 42"/>
            <p:cNvSpPr>
              <a:spLocks noChangeShapeType="1"/>
            </p:cNvSpPr>
            <p:nvPr/>
          </p:nvSpPr>
          <p:spPr bwMode="auto">
            <a:xfrm>
              <a:off x="2037" y="1595"/>
              <a:ext cx="1781" cy="1329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9" name="Line 44"/>
            <p:cNvSpPr>
              <a:spLocks noChangeShapeType="1"/>
            </p:cNvSpPr>
            <p:nvPr/>
          </p:nvSpPr>
          <p:spPr bwMode="auto">
            <a:xfrm flipV="1">
              <a:off x="2168" y="1587"/>
              <a:ext cx="1579" cy="13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5" name="Oval 33"/>
          <p:cNvSpPr>
            <a:spLocks noChangeArrowheads="1"/>
          </p:cNvSpPr>
          <p:nvPr/>
        </p:nvSpPr>
        <p:spPr bwMode="auto">
          <a:xfrm>
            <a:off x="3862388" y="3698875"/>
            <a:ext cx="1979612" cy="962025"/>
          </a:xfrm>
          <a:prstGeom prst="ellipse">
            <a:avLst/>
          </a:prstGeom>
          <a:solidFill>
            <a:srgbClr val="0099D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charset="0"/>
              </a:rPr>
              <a:t>202.12.29.142</a:t>
            </a:r>
          </a:p>
        </p:txBody>
      </p:sp>
      <p:pic>
        <p:nvPicPr>
          <p:cNvPr id="2325554" name="Picture 50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3168650"/>
            <a:ext cx="17954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500188" y="2670175"/>
            <a:ext cx="1903412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www.nro.net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709988" y="2133600"/>
            <a:ext cx="2309812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www.afrinic.net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570663" y="3968750"/>
            <a:ext cx="1966912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www.arin.net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297613" y="5233988"/>
            <a:ext cx="2312987" cy="4302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www.lacnic.net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186488" y="2746375"/>
            <a:ext cx="2249487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www.apnic.net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862388" y="5807075"/>
            <a:ext cx="1979612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www.ripe.net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76388" y="5184775"/>
            <a:ext cx="2028825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www.isoc.org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914400" y="3848100"/>
            <a:ext cx="2419350" cy="43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 charset="0"/>
              </a:rPr>
              <a:t>www.aptsec.org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2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2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/>
          <a:lstStyle/>
          <a:p>
            <a:r>
              <a:rPr lang="en-US" dirty="0" smtClean="0"/>
              <a:t>Internet Resources Management Goals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Internet resources management policies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Efficient address usage</a:t>
            </a:r>
          </a:p>
          <a:p>
            <a:pPr lvl="2">
              <a:spcAft>
                <a:spcPts val="1000"/>
              </a:spcAft>
              <a:buFont typeface="Arial"/>
              <a:buChar char="•"/>
            </a:pPr>
            <a:r>
              <a:rPr lang="en-US" dirty="0" smtClean="0"/>
              <a:t>Avoid wasteful practices</a:t>
            </a:r>
          </a:p>
          <a:p>
            <a:pPr marL="971550" lvl="1" indent="-514350">
              <a:buFont typeface="Arial"/>
              <a:buChar char="•"/>
            </a:pPr>
            <a:r>
              <a:rPr lang="en-US" dirty="0" smtClean="0"/>
              <a:t>Aggregation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Hierarchical distribution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Aggregation of routing information</a:t>
            </a:r>
          </a:p>
          <a:p>
            <a:pPr lvl="2">
              <a:spcAft>
                <a:spcPts val="1000"/>
              </a:spcAft>
              <a:buFont typeface="Arial"/>
              <a:buChar char="•"/>
            </a:pPr>
            <a:r>
              <a:rPr lang="en-US" dirty="0" smtClean="0"/>
              <a:t>Limiting n</a:t>
            </a:r>
            <a:r>
              <a:rPr lang="en-US" altLang="ja-JP" dirty="0" smtClean="0"/>
              <a:t>umber</a:t>
            </a:r>
            <a:r>
              <a:rPr lang="en-US" dirty="0" smtClean="0"/>
              <a:t> of routing entries advertised </a:t>
            </a:r>
          </a:p>
          <a:p>
            <a:pPr marL="971550" lvl="1" indent="-514350">
              <a:buFont typeface="Arial"/>
              <a:buChar char="•"/>
            </a:pPr>
            <a:r>
              <a:rPr lang="en-US" dirty="0" smtClean="0"/>
              <a:t>Registration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Unique, Fair, &amp; Consistent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6097-6F22-B94E-B820-8A45B10BE9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1"/>
</p:tagLst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  <a:round/>
          <a:headEnd type="none" w="med" len="med"/>
          <a:tailEnd type="none" w="med" len="lg"/>
        </a:ln>
        <a:effectLst/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29446</TotalTime>
  <Words>984</Words>
  <Application>Microsoft Macintosh PowerPoint</Application>
  <PresentationFormat>On-screen Show (4:3)</PresentationFormat>
  <Paragraphs>233</Paragraphs>
  <Slides>28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APNIC_template_2010</vt:lpstr>
      <vt:lpstr>Handling Network Abuse Reports at APNIC</vt:lpstr>
      <vt:lpstr>APT Bali Plan of Action Nov 2009</vt:lpstr>
      <vt:lpstr>Overview</vt:lpstr>
      <vt:lpstr>APNIC’s Mission</vt:lpstr>
      <vt:lpstr>Regional Internet Registries</vt:lpstr>
      <vt:lpstr>APNIC’s Role</vt:lpstr>
      <vt:lpstr>What is an IP address?</vt:lpstr>
      <vt:lpstr>On the Internet, you are an IP Address!</vt:lpstr>
      <vt:lpstr>Internet Resources Management Goals</vt:lpstr>
      <vt:lpstr>Slide 10</vt:lpstr>
      <vt:lpstr>How are IP Addresses Delegated?</vt:lpstr>
      <vt:lpstr>How IP Addresses are Delegated</vt:lpstr>
      <vt:lpstr>Common Questions… </vt:lpstr>
      <vt:lpstr>Is APNIC the Culprit?</vt:lpstr>
      <vt:lpstr>Can APNIC Stop Abuse?</vt:lpstr>
      <vt:lpstr>What Can You Do?</vt:lpstr>
      <vt:lpstr>How To Use APNIC Whois</vt:lpstr>
      <vt:lpstr>Abuse Contact Information </vt:lpstr>
      <vt:lpstr>What if Whois Info is Invalid?</vt:lpstr>
      <vt:lpstr>What if Whois Info is Invalid?</vt:lpstr>
      <vt:lpstr>APNIC Whois Registration IPv4 Object</vt:lpstr>
      <vt:lpstr>APNIC Whois Registration IPv6 Object</vt:lpstr>
      <vt:lpstr>APNIC Whois Registration Person Object</vt:lpstr>
      <vt:lpstr>APNIC Whois Registration IPv4</vt:lpstr>
      <vt:lpstr>APNIC Whois Registration</vt:lpstr>
      <vt:lpstr>Questions?</vt:lpstr>
      <vt:lpstr>Next APNIC meeting APNIC 31 </vt:lpstr>
      <vt:lpstr>Thanks!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and mitigating Internet abuse at APNIC</dc:title>
  <dc:creator>George Kuo</dc:creator>
  <cp:lastModifiedBy>George Kuo</cp:lastModifiedBy>
  <cp:revision>168</cp:revision>
  <cp:lastPrinted>2010-11-12T02:20:44Z</cp:lastPrinted>
  <dcterms:created xsi:type="dcterms:W3CDTF">2010-11-16T11:32:14Z</dcterms:created>
  <dcterms:modified xsi:type="dcterms:W3CDTF">2010-11-16T21:56:13Z</dcterms:modified>
</cp:coreProperties>
</file>